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70" r:id="rId6"/>
    <p:sldId id="262" r:id="rId7"/>
    <p:sldId id="266" r:id="rId8"/>
    <p:sldId id="268" r:id="rId9"/>
    <p:sldId id="269" r:id="rId10"/>
    <p:sldId id="267" r:id="rId11"/>
    <p:sldId id="271" r:id="rId12"/>
  </p:sldIdLst>
  <p:sldSz cx="12192000" cy="68580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B3AA2A-7512-BB0A-26AE-A10056744AA1}" name="James Mackay" initials="JM" userId="S::james.mackay@tneigroup.com::7f4b5e1e-f0f9-45f9-8119-4511b9b1db11" providerId="AD"/>
  <p188:author id="{A20C0E39-13EF-F349-489D-DE7ED28E68A4}" name="Gordon McFadzean" initials="GM" userId="S::gordon.mcfadzean@tneigroup.com::9a6f6b0d-e93b-4739-9a93-e214e53d0e16" providerId="AD"/>
  <p188:author id="{32AD6576-D51F-8781-3932-2FD2D809B05D}" name="Harvey Dawson" initials="HD" userId="S::harvey.dawson@tneigroup.com::b714d3d8-e596-47b7-8b98-2cb9fe43a01b" providerId="AD"/>
  <p188:author id="{015D4BF6-DB4D-B2C0-D8E4-DA781ABB16D1}" name="Oliver Bubb-Humfryes" initials="OB" userId="S::Oliver.Bubb-Humfryes@cepa.co.uk::a9d8b01f-ada6-469a-b628-ab53ce82df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na Gibson" initials="AG" lastIdx="1" clrIdx="0">
    <p:extLst>
      <p:ext uri="{19B8F6BF-5375-455C-9EA6-DF929625EA0E}">
        <p15:presenceInfo xmlns:p15="http://schemas.microsoft.com/office/powerpoint/2012/main" userId="S::anna.gibson@tneigroup.com::481086e6-86b3-4112-8ab3-20c4dce991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space for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6786B-6A80-4BEA-A860-AEAA1A5B7AB5}"/>
              </a:ext>
            </a:extLst>
          </p:cNvPr>
          <p:cNvSpPr>
            <a:spLocks noGrp="1"/>
          </p:cNvSpPr>
          <p:nvPr>
            <p:ph type="ctrTitle" hasCustomPrompt="1"/>
          </p:nvPr>
        </p:nvSpPr>
        <p:spPr>
          <a:xfrm>
            <a:off x="1180215" y="3577856"/>
            <a:ext cx="2977118" cy="1006475"/>
          </a:xfrm>
        </p:spPr>
        <p:txBody>
          <a:bodyPr anchor="b">
            <a:noAutofit/>
          </a:bodyPr>
          <a:lstStyle>
            <a:lvl1pPr algn="ctr">
              <a:defRPr sz="4000" b="1">
                <a:solidFill>
                  <a:srgbClr val="15143C"/>
                </a:solidFill>
              </a:defRPr>
            </a:lvl1pPr>
          </a:lstStyle>
          <a:p>
            <a:r>
              <a:rPr lang="en-US"/>
              <a:t>Presentation Title</a:t>
            </a:r>
            <a:endParaRPr lang="en-GB"/>
          </a:p>
        </p:txBody>
      </p:sp>
      <p:sp>
        <p:nvSpPr>
          <p:cNvPr id="8" name="Subtitle 2">
            <a:extLst>
              <a:ext uri="{FF2B5EF4-FFF2-40B4-BE49-F238E27FC236}">
                <a16:creationId xmlns:a16="http://schemas.microsoft.com/office/drawing/2014/main" id="{22C454C7-CF21-4C9F-9728-EF1EB4005960}"/>
              </a:ext>
            </a:extLst>
          </p:cNvPr>
          <p:cNvSpPr>
            <a:spLocks noGrp="1"/>
          </p:cNvSpPr>
          <p:nvPr>
            <p:ph type="subTitle" idx="1" hasCustomPrompt="1"/>
          </p:nvPr>
        </p:nvSpPr>
        <p:spPr>
          <a:xfrm>
            <a:off x="1180215" y="4729089"/>
            <a:ext cx="2977118" cy="714781"/>
          </a:xfrm>
        </p:spPr>
        <p:txBody>
          <a:bodyPr/>
          <a:lstStyle>
            <a:lvl1pPr marL="0" indent="0" algn="ctr">
              <a:buNone/>
              <a:defRPr sz="2400">
                <a:solidFill>
                  <a:srgbClr val="15143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grpSp>
        <p:nvGrpSpPr>
          <p:cNvPr id="4" name="Group 3">
            <a:extLst>
              <a:ext uri="{FF2B5EF4-FFF2-40B4-BE49-F238E27FC236}">
                <a16:creationId xmlns:a16="http://schemas.microsoft.com/office/drawing/2014/main" id="{0359F4EE-EA09-4C5C-9CFB-D163BAC301B0}"/>
              </a:ext>
            </a:extLst>
          </p:cNvPr>
          <p:cNvGrpSpPr/>
          <p:nvPr userDrawn="1"/>
        </p:nvGrpSpPr>
        <p:grpSpPr>
          <a:xfrm>
            <a:off x="0" y="-20782"/>
            <a:ext cx="2139881" cy="2188654"/>
            <a:chOff x="5026059" y="2334673"/>
            <a:chExt cx="2139881" cy="2188654"/>
          </a:xfrm>
        </p:grpSpPr>
        <p:pic>
          <p:nvPicPr>
            <p:cNvPr id="5" name="Picture 4">
              <a:extLst>
                <a:ext uri="{FF2B5EF4-FFF2-40B4-BE49-F238E27FC236}">
                  <a16:creationId xmlns:a16="http://schemas.microsoft.com/office/drawing/2014/main" id="{ECD3ECD5-C775-4449-8CD7-A2C1BED5B35C}"/>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6" name="Rectangle 5">
              <a:extLst>
                <a:ext uri="{FF2B5EF4-FFF2-40B4-BE49-F238E27FC236}">
                  <a16:creationId xmlns:a16="http://schemas.microsoft.com/office/drawing/2014/main" id="{8ABD4C2E-7882-46B7-877E-D27808D28A5F}"/>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134446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13325-BB27-4FD2-8B7C-63EA02E56D8F}"/>
              </a:ext>
            </a:extLst>
          </p:cNvPr>
          <p:cNvSpPr>
            <a:spLocks noGrp="1"/>
          </p:cNvSpPr>
          <p:nvPr>
            <p:ph type="title"/>
          </p:nvPr>
        </p:nvSpPr>
        <p:spPr>
          <a:xfrm>
            <a:off x="839788" y="457200"/>
            <a:ext cx="3932237" cy="1600200"/>
          </a:xfrm>
        </p:spPr>
        <p:txBody>
          <a:bodyPr anchor="b"/>
          <a:lstStyle>
            <a:lvl1pPr>
              <a:defRPr sz="3200">
                <a:solidFill>
                  <a:srgbClr val="15143C"/>
                </a:solidFill>
              </a:defRPr>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8EF5743-E7B7-401B-A8F8-B2D15C204F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E5055F43-E7AB-4CBF-9054-EB9F901AB35D}"/>
              </a:ext>
            </a:extLst>
          </p:cNvPr>
          <p:cNvSpPr>
            <a:spLocks noGrp="1"/>
          </p:cNvSpPr>
          <p:nvPr>
            <p:ph type="body" sz="half" idx="2"/>
          </p:nvPr>
        </p:nvSpPr>
        <p:spPr>
          <a:xfrm>
            <a:off x="839788" y="2057400"/>
            <a:ext cx="3932237" cy="3811588"/>
          </a:xfrm>
        </p:spPr>
        <p:txBody>
          <a:bodyPr/>
          <a:lstStyle>
            <a:lvl1pPr marL="0" indent="0">
              <a:buNone/>
              <a:defRPr sz="1600">
                <a:solidFill>
                  <a:srgbClr val="1514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C5D635-3DE6-44F6-A5F6-71B25BB86B8E}"/>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6" name="Footer Placeholder 5">
            <a:extLst>
              <a:ext uri="{FF2B5EF4-FFF2-40B4-BE49-F238E27FC236}">
                <a16:creationId xmlns:a16="http://schemas.microsoft.com/office/drawing/2014/main" id="{D9D8CF37-76D0-4F82-8C26-546DD9D156D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438F3FC-E32D-4015-A21D-F9E4B2D6EAF9}"/>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8" name="Group 7">
            <a:extLst>
              <a:ext uri="{FF2B5EF4-FFF2-40B4-BE49-F238E27FC236}">
                <a16:creationId xmlns:a16="http://schemas.microsoft.com/office/drawing/2014/main" id="{4023B744-793D-4ADA-A80D-B4A56E1D08BE}"/>
              </a:ext>
            </a:extLst>
          </p:cNvPr>
          <p:cNvGrpSpPr/>
          <p:nvPr userDrawn="1"/>
        </p:nvGrpSpPr>
        <p:grpSpPr>
          <a:xfrm>
            <a:off x="0" y="-20782"/>
            <a:ext cx="2139881" cy="2188654"/>
            <a:chOff x="5026059" y="2334673"/>
            <a:chExt cx="2139881" cy="2188654"/>
          </a:xfrm>
        </p:grpSpPr>
        <p:pic>
          <p:nvPicPr>
            <p:cNvPr id="9" name="Picture 8">
              <a:extLst>
                <a:ext uri="{FF2B5EF4-FFF2-40B4-BE49-F238E27FC236}">
                  <a16:creationId xmlns:a16="http://schemas.microsoft.com/office/drawing/2014/main" id="{3C2DBA3C-CCF3-4BD4-BD5E-F98927FE9397}"/>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10" name="Rectangle 9">
              <a:extLst>
                <a:ext uri="{FF2B5EF4-FFF2-40B4-BE49-F238E27FC236}">
                  <a16:creationId xmlns:a16="http://schemas.microsoft.com/office/drawing/2014/main" id="{0EE096BE-75D0-4C46-9B40-AC3922AA0D0A}"/>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148011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6786B-6A80-4BEA-A860-AEAA1A5B7AB5}"/>
              </a:ext>
            </a:extLst>
          </p:cNvPr>
          <p:cNvSpPr>
            <a:spLocks noGrp="1"/>
          </p:cNvSpPr>
          <p:nvPr>
            <p:ph type="ctrTitle" hasCustomPrompt="1"/>
          </p:nvPr>
        </p:nvSpPr>
        <p:spPr>
          <a:xfrm>
            <a:off x="1180215" y="3577856"/>
            <a:ext cx="2977118" cy="1006475"/>
          </a:xfrm>
        </p:spPr>
        <p:txBody>
          <a:bodyPr anchor="b">
            <a:noAutofit/>
          </a:bodyPr>
          <a:lstStyle>
            <a:lvl1pPr algn="ctr">
              <a:defRPr sz="4000" b="1">
                <a:solidFill>
                  <a:srgbClr val="15143C"/>
                </a:solidFill>
              </a:defRPr>
            </a:lvl1pPr>
          </a:lstStyle>
          <a:p>
            <a:r>
              <a:rPr lang="en-US"/>
              <a:t>End slide</a:t>
            </a:r>
            <a:endParaRPr lang="en-GB"/>
          </a:p>
        </p:txBody>
      </p:sp>
      <p:sp>
        <p:nvSpPr>
          <p:cNvPr id="8" name="Subtitle 2">
            <a:extLst>
              <a:ext uri="{FF2B5EF4-FFF2-40B4-BE49-F238E27FC236}">
                <a16:creationId xmlns:a16="http://schemas.microsoft.com/office/drawing/2014/main" id="{22C454C7-CF21-4C9F-9728-EF1EB4005960}"/>
              </a:ext>
            </a:extLst>
          </p:cNvPr>
          <p:cNvSpPr>
            <a:spLocks noGrp="1"/>
          </p:cNvSpPr>
          <p:nvPr>
            <p:ph type="subTitle" idx="1" hasCustomPrompt="1"/>
          </p:nvPr>
        </p:nvSpPr>
        <p:spPr>
          <a:xfrm>
            <a:off x="1180215" y="4729089"/>
            <a:ext cx="2977118" cy="714781"/>
          </a:xfrm>
        </p:spPr>
        <p:txBody>
          <a:bodyPr/>
          <a:lstStyle>
            <a:lvl1pPr marL="0" indent="0" algn="ctr">
              <a:buNone/>
              <a:defRPr sz="2400">
                <a:solidFill>
                  <a:srgbClr val="15143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5" name="Picture 4" descr="A picture containing sky, outdoor, pylon, outdoor object&#10;&#10;Description automatically generated">
            <a:extLst>
              <a:ext uri="{FF2B5EF4-FFF2-40B4-BE49-F238E27FC236}">
                <a16:creationId xmlns:a16="http://schemas.microsoft.com/office/drawing/2014/main" id="{C2E01D05-ABA7-43A1-A7D4-62C1877E652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4998381" y="-712255"/>
            <a:ext cx="7984800" cy="7984800"/>
          </a:xfrm>
          <a:prstGeom prst="ellipse">
            <a:avLst/>
          </a:prstGeom>
          <a:ln w="63500" cap="rnd">
            <a:no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3112575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En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6786B-6A80-4BEA-A860-AEAA1A5B7AB5}"/>
              </a:ext>
            </a:extLst>
          </p:cNvPr>
          <p:cNvSpPr>
            <a:spLocks noGrp="1"/>
          </p:cNvSpPr>
          <p:nvPr>
            <p:ph type="ctrTitle"/>
          </p:nvPr>
        </p:nvSpPr>
        <p:spPr>
          <a:xfrm>
            <a:off x="1524000" y="1122363"/>
            <a:ext cx="9144000" cy="2387600"/>
          </a:xfrm>
        </p:spPr>
        <p:txBody>
          <a:bodyPr anchor="b"/>
          <a:lstStyle>
            <a:lvl1pPr algn="ctr">
              <a:defRPr sz="6000" b="1">
                <a:solidFill>
                  <a:srgbClr val="15143C"/>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675A7DB5-A111-4083-A2BB-4DD876F0AB33}"/>
              </a:ext>
            </a:extLst>
          </p:cNvPr>
          <p:cNvSpPr>
            <a:spLocks noGrp="1"/>
          </p:cNvSpPr>
          <p:nvPr>
            <p:ph type="subTitle" idx="1"/>
          </p:nvPr>
        </p:nvSpPr>
        <p:spPr>
          <a:xfrm>
            <a:off x="1524000" y="3602038"/>
            <a:ext cx="9144000" cy="1655762"/>
          </a:xfrm>
        </p:spPr>
        <p:txBody>
          <a:bodyPr/>
          <a:lstStyle>
            <a:lvl1pPr marL="0" indent="0" algn="ctr">
              <a:buNone/>
              <a:defRPr sz="2400">
                <a:solidFill>
                  <a:srgbClr val="15143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5F7ACA6-F311-4221-B748-0C683EBA5519}"/>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5" name="Footer Placeholder 4">
            <a:extLst>
              <a:ext uri="{FF2B5EF4-FFF2-40B4-BE49-F238E27FC236}">
                <a16:creationId xmlns:a16="http://schemas.microsoft.com/office/drawing/2014/main" id="{40F6A1A7-305D-44B3-ACDE-94E3C7DCFF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93CC23-D02A-4B82-805D-79A2933C9037}"/>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7" name="Group 6">
            <a:extLst>
              <a:ext uri="{FF2B5EF4-FFF2-40B4-BE49-F238E27FC236}">
                <a16:creationId xmlns:a16="http://schemas.microsoft.com/office/drawing/2014/main" id="{C49E4FE4-85FC-49CB-95E4-E0960E6117CF}"/>
              </a:ext>
            </a:extLst>
          </p:cNvPr>
          <p:cNvGrpSpPr/>
          <p:nvPr userDrawn="1"/>
        </p:nvGrpSpPr>
        <p:grpSpPr>
          <a:xfrm>
            <a:off x="0" y="-20782"/>
            <a:ext cx="2139881" cy="2188654"/>
            <a:chOff x="5026059" y="2334673"/>
            <a:chExt cx="2139881" cy="2188654"/>
          </a:xfrm>
        </p:grpSpPr>
        <p:pic>
          <p:nvPicPr>
            <p:cNvPr id="8" name="Picture 7">
              <a:extLst>
                <a:ext uri="{FF2B5EF4-FFF2-40B4-BE49-F238E27FC236}">
                  <a16:creationId xmlns:a16="http://schemas.microsoft.com/office/drawing/2014/main" id="{CDBD44D9-6F18-4F92-9747-E4CBE79AEA83}"/>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9" name="Rectangle 8">
              <a:extLst>
                <a:ext uri="{FF2B5EF4-FFF2-40B4-BE49-F238E27FC236}">
                  <a16:creationId xmlns:a16="http://schemas.microsoft.com/office/drawing/2014/main" id="{CC6D6BA0-07A8-41BC-BDE7-544ECB8ECD13}"/>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53834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6786B-6A80-4BEA-A860-AEAA1A5B7AB5}"/>
              </a:ext>
            </a:extLst>
          </p:cNvPr>
          <p:cNvSpPr>
            <a:spLocks noGrp="1"/>
          </p:cNvSpPr>
          <p:nvPr>
            <p:ph type="ctrTitle"/>
          </p:nvPr>
        </p:nvSpPr>
        <p:spPr>
          <a:xfrm>
            <a:off x="1524000" y="1122363"/>
            <a:ext cx="9144000" cy="2387600"/>
          </a:xfrm>
        </p:spPr>
        <p:txBody>
          <a:bodyPr anchor="b"/>
          <a:lstStyle>
            <a:lvl1pPr algn="ctr">
              <a:defRPr sz="6000" b="1">
                <a:solidFill>
                  <a:srgbClr val="15143C"/>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675A7DB5-A111-4083-A2BB-4DD876F0AB33}"/>
              </a:ext>
            </a:extLst>
          </p:cNvPr>
          <p:cNvSpPr>
            <a:spLocks noGrp="1"/>
          </p:cNvSpPr>
          <p:nvPr>
            <p:ph type="subTitle" idx="1"/>
          </p:nvPr>
        </p:nvSpPr>
        <p:spPr>
          <a:xfrm>
            <a:off x="1524000" y="3602038"/>
            <a:ext cx="9144000" cy="1655762"/>
          </a:xfrm>
        </p:spPr>
        <p:txBody>
          <a:bodyPr/>
          <a:lstStyle>
            <a:lvl1pPr marL="0" indent="0" algn="ctr">
              <a:buNone/>
              <a:defRPr sz="2400">
                <a:solidFill>
                  <a:srgbClr val="15143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5F7ACA6-F311-4221-B748-0C683EBA5519}"/>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5" name="Footer Placeholder 4">
            <a:extLst>
              <a:ext uri="{FF2B5EF4-FFF2-40B4-BE49-F238E27FC236}">
                <a16:creationId xmlns:a16="http://schemas.microsoft.com/office/drawing/2014/main" id="{40F6A1A7-305D-44B3-ACDE-94E3C7DCFF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93CC23-D02A-4B82-805D-79A2933C9037}"/>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7" name="Group 6">
            <a:extLst>
              <a:ext uri="{FF2B5EF4-FFF2-40B4-BE49-F238E27FC236}">
                <a16:creationId xmlns:a16="http://schemas.microsoft.com/office/drawing/2014/main" id="{D5BA8457-8ED8-472B-88C3-8F17ADD1B91D}"/>
              </a:ext>
            </a:extLst>
          </p:cNvPr>
          <p:cNvGrpSpPr/>
          <p:nvPr userDrawn="1"/>
        </p:nvGrpSpPr>
        <p:grpSpPr>
          <a:xfrm>
            <a:off x="0" y="-20782"/>
            <a:ext cx="2139881" cy="2188654"/>
            <a:chOff x="5026059" y="2334673"/>
            <a:chExt cx="2139881" cy="2188654"/>
          </a:xfrm>
        </p:grpSpPr>
        <p:pic>
          <p:nvPicPr>
            <p:cNvPr id="8" name="Picture 7">
              <a:extLst>
                <a:ext uri="{FF2B5EF4-FFF2-40B4-BE49-F238E27FC236}">
                  <a16:creationId xmlns:a16="http://schemas.microsoft.com/office/drawing/2014/main" id="{8635E693-31BB-4B9E-BD9A-283B7E8D780E}"/>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9" name="Rectangle 8">
              <a:extLst>
                <a:ext uri="{FF2B5EF4-FFF2-40B4-BE49-F238E27FC236}">
                  <a16:creationId xmlns:a16="http://schemas.microsoft.com/office/drawing/2014/main" id="{C04226A2-0AA1-4A2D-B7B9-50B6696FE1AA}"/>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604192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0B30AC7-0BED-440B-8038-C2A6DD859DC2}"/>
              </a:ext>
            </a:extLst>
          </p:cNvPr>
          <p:cNvSpPr/>
          <p:nvPr userDrawn="1"/>
        </p:nvSpPr>
        <p:spPr>
          <a:xfrm>
            <a:off x="0" y="0"/>
            <a:ext cx="2061713" cy="1240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FD71DC0-6E91-4F24-94AD-29B5D9D06C5D}"/>
              </a:ext>
            </a:extLst>
          </p:cNvPr>
          <p:cNvSpPr>
            <a:spLocks noGrp="1"/>
          </p:cNvSpPr>
          <p:nvPr>
            <p:ph type="title"/>
          </p:nvPr>
        </p:nvSpPr>
        <p:spPr>
          <a:xfrm>
            <a:off x="1648692" y="330620"/>
            <a:ext cx="9705108" cy="1325563"/>
          </a:xfrm>
        </p:spPr>
        <p:txBody>
          <a:bodyPr/>
          <a:lstStyle>
            <a:lvl1pPr>
              <a:defRPr>
                <a:solidFill>
                  <a:srgbClr val="15143C"/>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A95A890-57CF-441E-ADAD-19EC47E7862D}"/>
              </a:ext>
            </a:extLst>
          </p:cNvPr>
          <p:cNvSpPr>
            <a:spLocks noGrp="1"/>
          </p:cNvSpPr>
          <p:nvPr>
            <p:ph idx="1"/>
          </p:nvPr>
        </p:nvSpPr>
        <p:spPr/>
        <p:txBody>
          <a:bodyPr/>
          <a:lstStyle>
            <a:lvl1pPr>
              <a:defRPr>
                <a:solidFill>
                  <a:srgbClr val="15143C"/>
                </a:solidFill>
              </a:defRPr>
            </a:lvl1pPr>
            <a:lvl2pPr>
              <a:defRPr>
                <a:solidFill>
                  <a:srgbClr val="15143C"/>
                </a:solidFill>
              </a:defRPr>
            </a:lvl2pPr>
            <a:lvl3pPr>
              <a:defRPr>
                <a:solidFill>
                  <a:srgbClr val="15143C"/>
                </a:solidFill>
              </a:defRPr>
            </a:lvl3pPr>
            <a:lvl4pPr>
              <a:defRPr>
                <a:solidFill>
                  <a:srgbClr val="15143C"/>
                </a:solidFill>
              </a:defRPr>
            </a:lvl4pPr>
            <a:lvl5pPr>
              <a:defRPr>
                <a:solidFill>
                  <a:srgbClr val="15143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53387F-8128-4632-9DC7-144C0C35074B}"/>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5" name="Footer Placeholder 4">
            <a:extLst>
              <a:ext uri="{FF2B5EF4-FFF2-40B4-BE49-F238E27FC236}">
                <a16:creationId xmlns:a16="http://schemas.microsoft.com/office/drawing/2014/main" id="{6897DB7A-F86E-4B84-BD65-3D0980B537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148078-35F6-40F2-94F4-B0D29390C63F}"/>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7" name="Group 6">
            <a:extLst>
              <a:ext uri="{FF2B5EF4-FFF2-40B4-BE49-F238E27FC236}">
                <a16:creationId xmlns:a16="http://schemas.microsoft.com/office/drawing/2014/main" id="{9BB71AD7-41BA-46CF-A4A2-2F46F3C27D61}"/>
              </a:ext>
            </a:extLst>
          </p:cNvPr>
          <p:cNvGrpSpPr/>
          <p:nvPr userDrawn="1"/>
        </p:nvGrpSpPr>
        <p:grpSpPr>
          <a:xfrm>
            <a:off x="0" y="2122"/>
            <a:ext cx="1828800" cy="2015293"/>
            <a:chOff x="5026059" y="2334673"/>
            <a:chExt cx="2139881" cy="2358096"/>
          </a:xfrm>
        </p:grpSpPr>
        <p:pic>
          <p:nvPicPr>
            <p:cNvPr id="8" name="Picture 7">
              <a:extLst>
                <a:ext uri="{FF2B5EF4-FFF2-40B4-BE49-F238E27FC236}">
                  <a16:creationId xmlns:a16="http://schemas.microsoft.com/office/drawing/2014/main" id="{054E2F98-4622-4C9C-A271-4353448E8D18}"/>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9" name="Rectangle 8">
              <a:extLst>
                <a:ext uri="{FF2B5EF4-FFF2-40B4-BE49-F238E27FC236}">
                  <a16:creationId xmlns:a16="http://schemas.microsoft.com/office/drawing/2014/main" id="{B756791E-CC07-4155-BE83-FC1B260935C3}"/>
                </a:ext>
              </a:extLst>
            </p:cNvPr>
            <p:cNvSpPr/>
            <p:nvPr userDrawn="1"/>
          </p:nvSpPr>
          <p:spPr>
            <a:xfrm>
              <a:off x="6248400" y="4184073"/>
              <a:ext cx="900545" cy="5086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Rectangle 9">
            <a:extLst>
              <a:ext uri="{FF2B5EF4-FFF2-40B4-BE49-F238E27FC236}">
                <a16:creationId xmlns:a16="http://schemas.microsoft.com/office/drawing/2014/main" id="{33F4A568-D0B2-40A8-98EF-6DCCDB445384}"/>
              </a:ext>
            </a:extLst>
          </p:cNvPr>
          <p:cNvSpPr/>
          <p:nvPr userDrawn="1"/>
        </p:nvSpPr>
        <p:spPr>
          <a:xfrm>
            <a:off x="0" y="5997891"/>
            <a:ext cx="4461164" cy="5086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1239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A7DD5-89F5-4ADD-A900-D1A81B1A7F1C}"/>
              </a:ext>
            </a:extLst>
          </p:cNvPr>
          <p:cNvSpPr>
            <a:spLocks noGrp="1"/>
          </p:cNvSpPr>
          <p:nvPr>
            <p:ph type="title"/>
          </p:nvPr>
        </p:nvSpPr>
        <p:spPr>
          <a:xfrm>
            <a:off x="831850" y="1709738"/>
            <a:ext cx="10515600" cy="2852737"/>
          </a:xfrm>
        </p:spPr>
        <p:txBody>
          <a:bodyPr anchor="b"/>
          <a:lstStyle>
            <a:lvl1pPr>
              <a:defRPr sz="6000">
                <a:solidFill>
                  <a:srgbClr val="15143C"/>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AF58E06-C2ED-448A-9C0C-F32CECDD0A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9E43E5-9B86-45ED-858A-065ECDD20480}"/>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5" name="Footer Placeholder 4">
            <a:extLst>
              <a:ext uri="{FF2B5EF4-FFF2-40B4-BE49-F238E27FC236}">
                <a16:creationId xmlns:a16="http://schemas.microsoft.com/office/drawing/2014/main" id="{43141C40-25DD-4F58-A542-7D309AE3568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C0A788-4797-4074-A8F1-FC4EC5E54DA2}"/>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7" name="Group 6">
            <a:extLst>
              <a:ext uri="{FF2B5EF4-FFF2-40B4-BE49-F238E27FC236}">
                <a16:creationId xmlns:a16="http://schemas.microsoft.com/office/drawing/2014/main" id="{888904E5-B8FA-475A-8EC7-842DB58E47CD}"/>
              </a:ext>
            </a:extLst>
          </p:cNvPr>
          <p:cNvGrpSpPr/>
          <p:nvPr userDrawn="1"/>
        </p:nvGrpSpPr>
        <p:grpSpPr>
          <a:xfrm>
            <a:off x="0" y="-20782"/>
            <a:ext cx="2139881" cy="2188654"/>
            <a:chOff x="5026059" y="2334673"/>
            <a:chExt cx="2139881" cy="2188654"/>
          </a:xfrm>
        </p:grpSpPr>
        <p:pic>
          <p:nvPicPr>
            <p:cNvPr id="8" name="Picture 7">
              <a:extLst>
                <a:ext uri="{FF2B5EF4-FFF2-40B4-BE49-F238E27FC236}">
                  <a16:creationId xmlns:a16="http://schemas.microsoft.com/office/drawing/2014/main" id="{A4841045-F0F9-4149-A66F-6689323CB719}"/>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9" name="Rectangle 8">
              <a:extLst>
                <a:ext uri="{FF2B5EF4-FFF2-40B4-BE49-F238E27FC236}">
                  <a16:creationId xmlns:a16="http://schemas.microsoft.com/office/drawing/2014/main" id="{743F70CD-8696-4FD5-A46A-ECF85E779FE7}"/>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91837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5DF20-39FA-46FC-8639-C06C6500BBC6}"/>
              </a:ext>
            </a:extLst>
          </p:cNvPr>
          <p:cNvSpPr>
            <a:spLocks noGrp="1"/>
          </p:cNvSpPr>
          <p:nvPr>
            <p:ph type="title"/>
          </p:nvPr>
        </p:nvSpPr>
        <p:spPr/>
        <p:txBody>
          <a:bodyPr/>
          <a:lstStyle>
            <a:lvl1pPr>
              <a:defRPr>
                <a:solidFill>
                  <a:srgbClr val="15143C"/>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A74047E-0CF4-4A60-A93E-A9CB98456E06}"/>
              </a:ext>
            </a:extLst>
          </p:cNvPr>
          <p:cNvSpPr>
            <a:spLocks noGrp="1"/>
          </p:cNvSpPr>
          <p:nvPr>
            <p:ph sz="half" idx="1"/>
          </p:nvPr>
        </p:nvSpPr>
        <p:spPr>
          <a:xfrm>
            <a:off x="838200" y="1825625"/>
            <a:ext cx="5181600" cy="4351338"/>
          </a:xfrm>
        </p:spPr>
        <p:txBody>
          <a:bodyPr/>
          <a:lstStyle>
            <a:lvl1pPr>
              <a:defRPr>
                <a:solidFill>
                  <a:srgbClr val="15143C"/>
                </a:solidFill>
              </a:defRPr>
            </a:lvl1pPr>
            <a:lvl2pPr>
              <a:defRPr>
                <a:solidFill>
                  <a:srgbClr val="15143C"/>
                </a:solidFill>
              </a:defRPr>
            </a:lvl2pPr>
            <a:lvl3pPr>
              <a:defRPr>
                <a:solidFill>
                  <a:srgbClr val="15143C"/>
                </a:solidFill>
              </a:defRPr>
            </a:lvl3pPr>
            <a:lvl4pPr>
              <a:defRPr>
                <a:solidFill>
                  <a:srgbClr val="15143C"/>
                </a:solidFill>
              </a:defRPr>
            </a:lvl4pPr>
            <a:lvl5pPr>
              <a:defRPr>
                <a:solidFill>
                  <a:srgbClr val="15143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9C9E46A-95FC-4091-85F8-E74715C67095}"/>
              </a:ext>
            </a:extLst>
          </p:cNvPr>
          <p:cNvSpPr>
            <a:spLocks noGrp="1"/>
          </p:cNvSpPr>
          <p:nvPr>
            <p:ph sz="half" idx="2"/>
          </p:nvPr>
        </p:nvSpPr>
        <p:spPr>
          <a:xfrm>
            <a:off x="6172200" y="1825625"/>
            <a:ext cx="5181600" cy="4351338"/>
          </a:xfrm>
        </p:spPr>
        <p:txBody>
          <a:bodyPr/>
          <a:lstStyle>
            <a:lvl1pPr>
              <a:defRPr>
                <a:solidFill>
                  <a:srgbClr val="15143C"/>
                </a:solidFill>
              </a:defRPr>
            </a:lvl1pPr>
            <a:lvl2pPr>
              <a:defRPr>
                <a:solidFill>
                  <a:srgbClr val="15143C"/>
                </a:solidFill>
              </a:defRPr>
            </a:lvl2pPr>
            <a:lvl3pPr>
              <a:defRPr>
                <a:solidFill>
                  <a:srgbClr val="15143C"/>
                </a:solidFill>
              </a:defRPr>
            </a:lvl3pPr>
            <a:lvl4pPr>
              <a:defRPr>
                <a:solidFill>
                  <a:srgbClr val="15143C"/>
                </a:solidFill>
              </a:defRPr>
            </a:lvl4pPr>
            <a:lvl5pPr>
              <a:defRPr>
                <a:solidFill>
                  <a:srgbClr val="15143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4702F33-42A0-4920-AEFF-82F470EAB11B}"/>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6" name="Footer Placeholder 5">
            <a:extLst>
              <a:ext uri="{FF2B5EF4-FFF2-40B4-BE49-F238E27FC236}">
                <a16:creationId xmlns:a16="http://schemas.microsoft.com/office/drawing/2014/main" id="{0146D726-9D5B-4B0D-A9DC-0E6733E3114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07D8DB-EAFC-481F-8F49-5F7A2E7A5EBA}"/>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8" name="Group 7">
            <a:extLst>
              <a:ext uri="{FF2B5EF4-FFF2-40B4-BE49-F238E27FC236}">
                <a16:creationId xmlns:a16="http://schemas.microsoft.com/office/drawing/2014/main" id="{7373C23A-765D-46B8-8C56-082D659FC0B4}"/>
              </a:ext>
            </a:extLst>
          </p:cNvPr>
          <p:cNvGrpSpPr/>
          <p:nvPr userDrawn="1"/>
        </p:nvGrpSpPr>
        <p:grpSpPr>
          <a:xfrm>
            <a:off x="0" y="-20782"/>
            <a:ext cx="2139881" cy="2188654"/>
            <a:chOff x="5026059" y="2334673"/>
            <a:chExt cx="2139881" cy="2188654"/>
          </a:xfrm>
        </p:grpSpPr>
        <p:pic>
          <p:nvPicPr>
            <p:cNvPr id="9" name="Picture 8">
              <a:extLst>
                <a:ext uri="{FF2B5EF4-FFF2-40B4-BE49-F238E27FC236}">
                  <a16:creationId xmlns:a16="http://schemas.microsoft.com/office/drawing/2014/main" id="{EFC78439-D143-49DF-992A-85AE61D25892}"/>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10" name="Rectangle 9">
              <a:extLst>
                <a:ext uri="{FF2B5EF4-FFF2-40B4-BE49-F238E27FC236}">
                  <a16:creationId xmlns:a16="http://schemas.microsoft.com/office/drawing/2014/main" id="{4974555E-47D2-450B-A9DA-9758F45469EA}"/>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88742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567BE-B2BF-423C-A9FE-4AA006CFC517}"/>
              </a:ext>
            </a:extLst>
          </p:cNvPr>
          <p:cNvSpPr>
            <a:spLocks noGrp="1"/>
          </p:cNvSpPr>
          <p:nvPr>
            <p:ph type="title"/>
          </p:nvPr>
        </p:nvSpPr>
        <p:spPr>
          <a:xfrm>
            <a:off x="839788" y="365125"/>
            <a:ext cx="10515600" cy="1325563"/>
          </a:xfrm>
        </p:spPr>
        <p:txBody>
          <a:bodyPr/>
          <a:lstStyle>
            <a:lvl1pPr>
              <a:defRPr>
                <a:solidFill>
                  <a:srgbClr val="15143C"/>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74DE18E-673B-46BC-8DE3-D743A3492401}"/>
              </a:ext>
            </a:extLst>
          </p:cNvPr>
          <p:cNvSpPr>
            <a:spLocks noGrp="1"/>
          </p:cNvSpPr>
          <p:nvPr>
            <p:ph type="body" idx="1"/>
          </p:nvPr>
        </p:nvSpPr>
        <p:spPr>
          <a:xfrm>
            <a:off x="839788" y="1681163"/>
            <a:ext cx="5157787" cy="823912"/>
          </a:xfrm>
        </p:spPr>
        <p:txBody>
          <a:bodyPr anchor="b"/>
          <a:lstStyle>
            <a:lvl1pPr marL="0" indent="0">
              <a:buNone/>
              <a:defRPr sz="2400" b="1">
                <a:solidFill>
                  <a:srgbClr val="15143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E2A911-8A60-4678-A77A-E5EF1E435136}"/>
              </a:ext>
            </a:extLst>
          </p:cNvPr>
          <p:cNvSpPr>
            <a:spLocks noGrp="1"/>
          </p:cNvSpPr>
          <p:nvPr>
            <p:ph sz="half" idx="2"/>
          </p:nvPr>
        </p:nvSpPr>
        <p:spPr>
          <a:xfrm>
            <a:off x="839788" y="2505075"/>
            <a:ext cx="5157787" cy="3684588"/>
          </a:xfrm>
        </p:spPr>
        <p:txBody>
          <a:bodyPr/>
          <a:lstStyle>
            <a:lvl1pPr>
              <a:defRPr>
                <a:solidFill>
                  <a:srgbClr val="15143C"/>
                </a:solidFill>
              </a:defRPr>
            </a:lvl1pPr>
            <a:lvl2pPr>
              <a:defRPr>
                <a:solidFill>
                  <a:srgbClr val="15143C"/>
                </a:solidFill>
              </a:defRPr>
            </a:lvl2pPr>
            <a:lvl3pPr>
              <a:defRPr>
                <a:solidFill>
                  <a:srgbClr val="15143C"/>
                </a:solidFill>
              </a:defRPr>
            </a:lvl3pPr>
            <a:lvl4pPr>
              <a:defRPr>
                <a:solidFill>
                  <a:srgbClr val="15143C"/>
                </a:solidFill>
              </a:defRPr>
            </a:lvl4pPr>
            <a:lvl5pPr>
              <a:defRPr>
                <a:solidFill>
                  <a:srgbClr val="15143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869B65D-1282-4D7D-9B84-71A27D1C7860}"/>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5143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BCC75B-78EF-4046-88A5-F422298D543E}"/>
              </a:ext>
            </a:extLst>
          </p:cNvPr>
          <p:cNvSpPr>
            <a:spLocks noGrp="1"/>
          </p:cNvSpPr>
          <p:nvPr>
            <p:ph sz="quarter" idx="4"/>
          </p:nvPr>
        </p:nvSpPr>
        <p:spPr>
          <a:xfrm>
            <a:off x="6172200" y="2505075"/>
            <a:ext cx="5183188" cy="3684588"/>
          </a:xfrm>
        </p:spPr>
        <p:txBody>
          <a:bodyPr/>
          <a:lstStyle>
            <a:lvl1pPr>
              <a:defRPr>
                <a:solidFill>
                  <a:srgbClr val="15143C"/>
                </a:solidFill>
              </a:defRPr>
            </a:lvl1pPr>
            <a:lvl2pPr>
              <a:defRPr>
                <a:solidFill>
                  <a:srgbClr val="15143C"/>
                </a:solidFill>
              </a:defRPr>
            </a:lvl2pPr>
            <a:lvl3pPr>
              <a:defRPr>
                <a:solidFill>
                  <a:srgbClr val="15143C"/>
                </a:solidFill>
              </a:defRPr>
            </a:lvl3pPr>
            <a:lvl4pPr>
              <a:defRPr>
                <a:solidFill>
                  <a:srgbClr val="15143C"/>
                </a:solidFill>
              </a:defRPr>
            </a:lvl4pPr>
            <a:lvl5pPr>
              <a:defRPr>
                <a:solidFill>
                  <a:srgbClr val="15143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3DFB521-FEB8-4328-B256-72BFF6385DF0}"/>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8" name="Footer Placeholder 7">
            <a:extLst>
              <a:ext uri="{FF2B5EF4-FFF2-40B4-BE49-F238E27FC236}">
                <a16:creationId xmlns:a16="http://schemas.microsoft.com/office/drawing/2014/main" id="{38925A60-258C-438A-AD85-AC65EED046E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A7CF2BE-C458-4F96-9CFE-33657F8BAA8E}"/>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10" name="Group 9">
            <a:extLst>
              <a:ext uri="{FF2B5EF4-FFF2-40B4-BE49-F238E27FC236}">
                <a16:creationId xmlns:a16="http://schemas.microsoft.com/office/drawing/2014/main" id="{7BEC15CE-948A-4141-BED3-65C01B427963}"/>
              </a:ext>
            </a:extLst>
          </p:cNvPr>
          <p:cNvGrpSpPr/>
          <p:nvPr userDrawn="1"/>
        </p:nvGrpSpPr>
        <p:grpSpPr>
          <a:xfrm>
            <a:off x="0" y="-20782"/>
            <a:ext cx="2139881" cy="2188654"/>
            <a:chOff x="5026059" y="2334673"/>
            <a:chExt cx="2139881" cy="2188654"/>
          </a:xfrm>
        </p:grpSpPr>
        <p:pic>
          <p:nvPicPr>
            <p:cNvPr id="11" name="Picture 10">
              <a:extLst>
                <a:ext uri="{FF2B5EF4-FFF2-40B4-BE49-F238E27FC236}">
                  <a16:creationId xmlns:a16="http://schemas.microsoft.com/office/drawing/2014/main" id="{76AC2E1A-E519-4E41-8859-E44C0CD6F75C}"/>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12" name="Rectangle 11">
              <a:extLst>
                <a:ext uri="{FF2B5EF4-FFF2-40B4-BE49-F238E27FC236}">
                  <a16:creationId xmlns:a16="http://schemas.microsoft.com/office/drawing/2014/main" id="{2486C42F-C3B7-4409-88D8-1966A6A51F56}"/>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974016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2E25A-7B6F-49E0-B97C-FCB578FEA95B}"/>
              </a:ext>
            </a:extLst>
          </p:cNvPr>
          <p:cNvSpPr>
            <a:spLocks noGrp="1"/>
          </p:cNvSpPr>
          <p:nvPr>
            <p:ph type="title"/>
          </p:nvPr>
        </p:nvSpPr>
        <p:spPr/>
        <p:txBody>
          <a:bodyPr/>
          <a:lstStyle>
            <a:lvl1pPr>
              <a:defRPr>
                <a:solidFill>
                  <a:srgbClr val="15143C"/>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704186F4-3F57-4DF5-BF41-F798EDF78630}"/>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4" name="Footer Placeholder 3">
            <a:extLst>
              <a:ext uri="{FF2B5EF4-FFF2-40B4-BE49-F238E27FC236}">
                <a16:creationId xmlns:a16="http://schemas.microsoft.com/office/drawing/2014/main" id="{8ABC4978-80D9-476C-A116-2B84F393DAB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BF08041-1F80-4B27-BE9B-31DD55B774F9}"/>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6" name="Group 5">
            <a:extLst>
              <a:ext uri="{FF2B5EF4-FFF2-40B4-BE49-F238E27FC236}">
                <a16:creationId xmlns:a16="http://schemas.microsoft.com/office/drawing/2014/main" id="{10BDF5BD-B4D4-4006-ADC4-ED259D7529BA}"/>
              </a:ext>
            </a:extLst>
          </p:cNvPr>
          <p:cNvGrpSpPr/>
          <p:nvPr userDrawn="1"/>
        </p:nvGrpSpPr>
        <p:grpSpPr>
          <a:xfrm>
            <a:off x="0" y="-20782"/>
            <a:ext cx="2139881" cy="2188654"/>
            <a:chOff x="5026059" y="2334673"/>
            <a:chExt cx="2139881" cy="2188654"/>
          </a:xfrm>
        </p:grpSpPr>
        <p:pic>
          <p:nvPicPr>
            <p:cNvPr id="7" name="Picture 6">
              <a:extLst>
                <a:ext uri="{FF2B5EF4-FFF2-40B4-BE49-F238E27FC236}">
                  <a16:creationId xmlns:a16="http://schemas.microsoft.com/office/drawing/2014/main" id="{0D823F8E-94F4-4F57-ABAE-EFCC1A05771D}"/>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8" name="Rectangle 7">
              <a:extLst>
                <a:ext uri="{FF2B5EF4-FFF2-40B4-BE49-F238E27FC236}">
                  <a16:creationId xmlns:a16="http://schemas.microsoft.com/office/drawing/2014/main" id="{F9CE709A-128F-4D46-B5A5-6D453DDE4880}"/>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368715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AD3532-27DC-4826-A511-0D260C16AFFD}"/>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3" name="Footer Placeholder 2">
            <a:extLst>
              <a:ext uri="{FF2B5EF4-FFF2-40B4-BE49-F238E27FC236}">
                <a16:creationId xmlns:a16="http://schemas.microsoft.com/office/drawing/2014/main" id="{16D21796-4C10-4FA8-883D-054E7F0EBFC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A123BDE-3DC6-45AC-9C67-FE8FFB085E5E}"/>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5" name="Group 4">
            <a:extLst>
              <a:ext uri="{FF2B5EF4-FFF2-40B4-BE49-F238E27FC236}">
                <a16:creationId xmlns:a16="http://schemas.microsoft.com/office/drawing/2014/main" id="{C5B90ABA-2896-4FD9-A602-4881C83E7420}"/>
              </a:ext>
            </a:extLst>
          </p:cNvPr>
          <p:cNvGrpSpPr/>
          <p:nvPr userDrawn="1"/>
        </p:nvGrpSpPr>
        <p:grpSpPr>
          <a:xfrm>
            <a:off x="0" y="-20782"/>
            <a:ext cx="2139881" cy="2188654"/>
            <a:chOff x="5026059" y="2334673"/>
            <a:chExt cx="2139881" cy="2188654"/>
          </a:xfrm>
        </p:grpSpPr>
        <p:pic>
          <p:nvPicPr>
            <p:cNvPr id="6" name="Picture 5">
              <a:extLst>
                <a:ext uri="{FF2B5EF4-FFF2-40B4-BE49-F238E27FC236}">
                  <a16:creationId xmlns:a16="http://schemas.microsoft.com/office/drawing/2014/main" id="{1FB6062E-27A8-475A-BD1B-44B3FE521FC3}"/>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7" name="Rectangle 6">
              <a:extLst>
                <a:ext uri="{FF2B5EF4-FFF2-40B4-BE49-F238E27FC236}">
                  <a16:creationId xmlns:a16="http://schemas.microsoft.com/office/drawing/2014/main" id="{74775A7F-55AA-4FD6-9BF3-4481741D2993}"/>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632840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DCA2-274E-4DEE-9029-E2850E154EFB}"/>
              </a:ext>
            </a:extLst>
          </p:cNvPr>
          <p:cNvSpPr>
            <a:spLocks noGrp="1"/>
          </p:cNvSpPr>
          <p:nvPr>
            <p:ph type="title"/>
          </p:nvPr>
        </p:nvSpPr>
        <p:spPr>
          <a:xfrm>
            <a:off x="839788" y="457200"/>
            <a:ext cx="3932237" cy="1600200"/>
          </a:xfrm>
        </p:spPr>
        <p:txBody>
          <a:bodyPr anchor="b"/>
          <a:lstStyle>
            <a:lvl1pPr>
              <a:defRPr sz="3200">
                <a:solidFill>
                  <a:srgbClr val="15143C"/>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888EA9A-DBBA-48D3-BEAB-061E09B3F451}"/>
              </a:ext>
            </a:extLst>
          </p:cNvPr>
          <p:cNvSpPr>
            <a:spLocks noGrp="1"/>
          </p:cNvSpPr>
          <p:nvPr>
            <p:ph idx="1"/>
          </p:nvPr>
        </p:nvSpPr>
        <p:spPr>
          <a:xfrm>
            <a:off x="5183188" y="987425"/>
            <a:ext cx="6172200" cy="4873625"/>
          </a:xfrm>
        </p:spPr>
        <p:txBody>
          <a:bodyPr/>
          <a:lstStyle>
            <a:lvl1pPr>
              <a:defRPr sz="3200">
                <a:solidFill>
                  <a:srgbClr val="15143C"/>
                </a:solidFill>
              </a:defRPr>
            </a:lvl1pPr>
            <a:lvl2pPr>
              <a:defRPr sz="2800">
                <a:solidFill>
                  <a:srgbClr val="15143C"/>
                </a:solidFill>
              </a:defRPr>
            </a:lvl2pPr>
            <a:lvl3pPr>
              <a:defRPr sz="2400">
                <a:solidFill>
                  <a:srgbClr val="15143C"/>
                </a:solidFill>
              </a:defRPr>
            </a:lvl3pPr>
            <a:lvl4pPr>
              <a:defRPr sz="2000">
                <a:solidFill>
                  <a:srgbClr val="15143C"/>
                </a:solidFill>
              </a:defRPr>
            </a:lvl4pPr>
            <a:lvl5pPr>
              <a:defRPr sz="2000">
                <a:solidFill>
                  <a:srgbClr val="15143C"/>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ACE38A3-4F6A-4BBA-9C52-CD322D902B93}"/>
              </a:ext>
            </a:extLst>
          </p:cNvPr>
          <p:cNvSpPr>
            <a:spLocks noGrp="1"/>
          </p:cNvSpPr>
          <p:nvPr>
            <p:ph type="body" sz="half" idx="2"/>
          </p:nvPr>
        </p:nvSpPr>
        <p:spPr>
          <a:xfrm>
            <a:off x="839788" y="2057400"/>
            <a:ext cx="3932237" cy="3811588"/>
          </a:xfrm>
        </p:spPr>
        <p:txBody>
          <a:bodyPr/>
          <a:lstStyle>
            <a:lvl1pPr marL="0" indent="0">
              <a:buNone/>
              <a:defRPr sz="1600">
                <a:solidFill>
                  <a:srgbClr val="1514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E4D603-353A-4B26-8336-7948BC737886}"/>
              </a:ext>
            </a:extLst>
          </p:cNvPr>
          <p:cNvSpPr>
            <a:spLocks noGrp="1"/>
          </p:cNvSpPr>
          <p:nvPr>
            <p:ph type="dt" sz="half" idx="10"/>
          </p:nvPr>
        </p:nvSpPr>
        <p:spPr/>
        <p:txBody>
          <a:bodyPr/>
          <a:lstStyle/>
          <a:p>
            <a:fld id="{A12BCCF0-70F6-47B8-A032-C9F194B0198A}" type="datetimeFigureOut">
              <a:rPr lang="en-GB" smtClean="0"/>
              <a:t>01/10/2025</a:t>
            </a:fld>
            <a:endParaRPr lang="en-GB"/>
          </a:p>
        </p:txBody>
      </p:sp>
      <p:sp>
        <p:nvSpPr>
          <p:cNvPr id="6" name="Footer Placeholder 5">
            <a:extLst>
              <a:ext uri="{FF2B5EF4-FFF2-40B4-BE49-F238E27FC236}">
                <a16:creationId xmlns:a16="http://schemas.microsoft.com/office/drawing/2014/main" id="{A3D0AE91-B80B-4AE2-B0ED-7A4F92188D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D0E2979-2567-49CB-87E2-289D11A47D4C}"/>
              </a:ext>
            </a:extLst>
          </p:cNvPr>
          <p:cNvSpPr>
            <a:spLocks noGrp="1"/>
          </p:cNvSpPr>
          <p:nvPr>
            <p:ph type="sldNum" sz="quarter" idx="12"/>
          </p:nvPr>
        </p:nvSpPr>
        <p:spPr/>
        <p:txBody>
          <a:bodyPr/>
          <a:lstStyle/>
          <a:p>
            <a:fld id="{C3210A1D-EF0F-40BC-B360-25FFC4EDFF68}" type="slidenum">
              <a:rPr lang="en-GB" smtClean="0"/>
              <a:t>‹#›</a:t>
            </a:fld>
            <a:endParaRPr lang="en-GB"/>
          </a:p>
        </p:txBody>
      </p:sp>
      <p:grpSp>
        <p:nvGrpSpPr>
          <p:cNvPr id="8" name="Group 7">
            <a:extLst>
              <a:ext uri="{FF2B5EF4-FFF2-40B4-BE49-F238E27FC236}">
                <a16:creationId xmlns:a16="http://schemas.microsoft.com/office/drawing/2014/main" id="{5D31A06C-7AD6-4CC2-B3A7-8355EC5C9072}"/>
              </a:ext>
            </a:extLst>
          </p:cNvPr>
          <p:cNvGrpSpPr/>
          <p:nvPr userDrawn="1"/>
        </p:nvGrpSpPr>
        <p:grpSpPr>
          <a:xfrm>
            <a:off x="0" y="-20782"/>
            <a:ext cx="2139881" cy="2188654"/>
            <a:chOff x="5026059" y="2334673"/>
            <a:chExt cx="2139881" cy="2188654"/>
          </a:xfrm>
        </p:grpSpPr>
        <p:pic>
          <p:nvPicPr>
            <p:cNvPr id="9" name="Picture 8">
              <a:extLst>
                <a:ext uri="{FF2B5EF4-FFF2-40B4-BE49-F238E27FC236}">
                  <a16:creationId xmlns:a16="http://schemas.microsoft.com/office/drawing/2014/main" id="{8F1098E0-9AAC-4F38-8599-6CF4FFC7F8BF}"/>
                </a:ext>
              </a:extLst>
            </p:cNvPr>
            <p:cNvPicPr>
              <a:picLocks noChangeAspect="1"/>
            </p:cNvPicPr>
            <p:nvPr userDrawn="1"/>
          </p:nvPicPr>
          <p:blipFill>
            <a:blip r:embed="rId2"/>
            <a:stretch>
              <a:fillRect/>
            </a:stretch>
          </p:blipFill>
          <p:spPr>
            <a:xfrm>
              <a:off x="5026059" y="2334673"/>
              <a:ext cx="2139881" cy="2188654"/>
            </a:xfrm>
            <a:prstGeom prst="rect">
              <a:avLst/>
            </a:prstGeom>
          </p:spPr>
        </p:pic>
        <p:sp>
          <p:nvSpPr>
            <p:cNvPr id="10" name="Rectangle 9">
              <a:extLst>
                <a:ext uri="{FF2B5EF4-FFF2-40B4-BE49-F238E27FC236}">
                  <a16:creationId xmlns:a16="http://schemas.microsoft.com/office/drawing/2014/main" id="{D57F02CB-9A42-499D-9E07-46EE0CCDD653}"/>
                </a:ext>
              </a:extLst>
            </p:cNvPr>
            <p:cNvSpPr/>
            <p:nvPr userDrawn="1"/>
          </p:nvSpPr>
          <p:spPr>
            <a:xfrm>
              <a:off x="6248400" y="4184073"/>
              <a:ext cx="900545" cy="318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42699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049813-D1FF-4D17-A0E5-109231B7E228}"/>
              </a:ext>
            </a:extLst>
          </p:cNvPr>
          <p:cNvSpPr>
            <a:spLocks noGrp="1"/>
          </p:cNvSpPr>
          <p:nvPr>
            <p:ph type="title"/>
          </p:nvPr>
        </p:nvSpPr>
        <p:spPr>
          <a:xfrm>
            <a:off x="838200" y="330620"/>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0E18ACB-6EB8-47DF-B108-EBD3BE1C80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85B60C-1374-40E5-B2D8-66984DCEB0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2BCCF0-70F6-47B8-A032-C9F194B0198A}" type="datetimeFigureOut">
              <a:rPr lang="en-GB" smtClean="0"/>
              <a:t>01/10/2025</a:t>
            </a:fld>
            <a:endParaRPr lang="en-GB"/>
          </a:p>
        </p:txBody>
      </p:sp>
      <p:sp>
        <p:nvSpPr>
          <p:cNvPr id="5" name="Footer Placeholder 4">
            <a:extLst>
              <a:ext uri="{FF2B5EF4-FFF2-40B4-BE49-F238E27FC236}">
                <a16:creationId xmlns:a16="http://schemas.microsoft.com/office/drawing/2014/main" id="{B872E5B1-3DC3-4D50-9298-EDE8F05A9A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94309BD-BB79-42CF-B3F1-04EA739F8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210A1D-EF0F-40BC-B360-25FFC4EDFF68}" type="slidenum">
              <a:rPr lang="en-GB" smtClean="0"/>
              <a:t>‹#›</a:t>
            </a:fld>
            <a:endParaRPr lang="en-GB"/>
          </a:p>
        </p:txBody>
      </p:sp>
      <p:sp>
        <p:nvSpPr>
          <p:cNvPr id="7" name="TextBox 6">
            <a:extLst>
              <a:ext uri="{FF2B5EF4-FFF2-40B4-BE49-F238E27FC236}">
                <a16:creationId xmlns:a16="http://schemas.microsoft.com/office/drawing/2014/main" id="{341146B5-A5E9-675C-AD5D-5F4155AE2903}"/>
              </a:ext>
            </a:extLst>
          </p:cNvPr>
          <p:cNvSpPr txBox="1"/>
          <p:nvPr userDrawn="1"/>
        </p:nvSpPr>
        <p:spPr>
          <a:xfrm>
            <a:off x="1945942" y="-27709"/>
            <a:ext cx="10033621" cy="646331"/>
          </a:xfrm>
          <a:prstGeom prst="rect">
            <a:avLst/>
          </a:prstGeom>
          <a:noFill/>
        </p:spPr>
        <p:txBody>
          <a:bodyPr wrap="square" rtlCol="0">
            <a:spAutoFit/>
          </a:bodyPr>
          <a:lstStyle/>
          <a:p>
            <a:r>
              <a:rPr lang="en-GB" sz="3600">
                <a:solidFill>
                  <a:srgbClr val="FF0000"/>
                </a:solidFill>
              </a:rPr>
              <a:t>CONFIDENTIAL DRAFT</a:t>
            </a:r>
          </a:p>
        </p:txBody>
      </p:sp>
    </p:spTree>
    <p:extLst>
      <p:ext uri="{BB962C8B-B14F-4D97-AF65-F5344CB8AC3E}">
        <p14:creationId xmlns:p14="http://schemas.microsoft.com/office/powerpoint/2010/main" val="1022903429"/>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rgbClr val="15143C"/>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5143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5143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5143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5143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5143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ACBD6-4467-4D54-9787-6F85DB7E3C1E}"/>
              </a:ext>
            </a:extLst>
          </p:cNvPr>
          <p:cNvSpPr>
            <a:spLocks noGrp="1"/>
          </p:cNvSpPr>
          <p:nvPr>
            <p:ph type="ctrTitle"/>
          </p:nvPr>
        </p:nvSpPr>
        <p:spPr>
          <a:xfrm>
            <a:off x="423959" y="4061827"/>
            <a:ext cx="4683300" cy="1006475"/>
          </a:xfrm>
        </p:spPr>
        <p:txBody>
          <a:bodyPr/>
          <a:lstStyle/>
          <a:p>
            <a:r>
              <a:rPr lang="en-GB" dirty="0"/>
              <a:t>Working Group Slides for DCP443 (Request H03-5)</a:t>
            </a:r>
          </a:p>
        </p:txBody>
      </p:sp>
      <p:sp>
        <p:nvSpPr>
          <p:cNvPr id="3" name="Subtitle 2">
            <a:extLst>
              <a:ext uri="{FF2B5EF4-FFF2-40B4-BE49-F238E27FC236}">
                <a16:creationId xmlns:a16="http://schemas.microsoft.com/office/drawing/2014/main" id="{9ADF431B-707C-4AA0-8239-0F9D2B85E32A}"/>
              </a:ext>
            </a:extLst>
          </p:cNvPr>
          <p:cNvSpPr>
            <a:spLocks noGrp="1"/>
          </p:cNvSpPr>
          <p:nvPr>
            <p:ph type="subTitle" idx="1"/>
          </p:nvPr>
        </p:nvSpPr>
        <p:spPr>
          <a:xfrm>
            <a:off x="1180215" y="5068302"/>
            <a:ext cx="2977118" cy="714781"/>
          </a:xfrm>
        </p:spPr>
        <p:txBody>
          <a:bodyPr/>
          <a:lstStyle/>
          <a:p>
            <a:r>
              <a:rPr lang="en-GB"/>
              <a:t>July 2025</a:t>
            </a:r>
          </a:p>
        </p:txBody>
      </p:sp>
      <p:pic>
        <p:nvPicPr>
          <p:cNvPr id="6" name="Picture 5" descr="A picture containing sky, outdoor, pylon, outdoor object&#10;&#10;Description automatically generated">
            <a:extLst>
              <a:ext uri="{FF2B5EF4-FFF2-40B4-BE49-F238E27FC236}">
                <a16:creationId xmlns:a16="http://schemas.microsoft.com/office/drawing/2014/main" id="{3D2779D4-7D27-49EC-9DEC-0A97FA6F1069}"/>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4987748" y="-669725"/>
            <a:ext cx="7984800" cy="7984800"/>
          </a:xfrm>
          <a:prstGeom prst="ellipse">
            <a:avLst/>
          </a:prstGeom>
          <a:ln w="63500" cap="rnd">
            <a:noFill/>
          </a:ln>
          <a:effectLst>
            <a:outerShdw blurRad="381000" dist="292100" dir="5400000" sx="-80000" sy="-18000" rotWithShape="0">
              <a:srgbClr val="000000">
                <a:alpha val="22000"/>
              </a:srgbClr>
            </a:outerShdw>
          </a:effectLst>
        </p:spPr>
      </p:pic>
      <p:pic>
        <p:nvPicPr>
          <p:cNvPr id="4" name="Picture 2" descr="CEPA, Picture">
            <a:extLst>
              <a:ext uri="{FF2B5EF4-FFF2-40B4-BE49-F238E27FC236}">
                <a16:creationId xmlns:a16="http://schemas.microsoft.com/office/drawing/2014/main" id="{7F16474E-DA4B-2326-F3C3-574990BCFD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3151" y="916459"/>
            <a:ext cx="2894182" cy="783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14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CDDA7-0F90-189D-A51D-72191C35B3D5}"/>
              </a:ext>
            </a:extLst>
          </p:cNvPr>
          <p:cNvSpPr>
            <a:spLocks noGrp="1"/>
          </p:cNvSpPr>
          <p:nvPr>
            <p:ph type="title"/>
          </p:nvPr>
        </p:nvSpPr>
        <p:spPr/>
        <p:txBody>
          <a:bodyPr/>
          <a:lstStyle/>
          <a:p>
            <a:r>
              <a:rPr lang="en-GB"/>
              <a:t>Summary</a:t>
            </a:r>
          </a:p>
        </p:txBody>
      </p:sp>
      <p:sp>
        <p:nvSpPr>
          <p:cNvPr id="3" name="Content Placeholder 2">
            <a:extLst>
              <a:ext uri="{FF2B5EF4-FFF2-40B4-BE49-F238E27FC236}">
                <a16:creationId xmlns:a16="http://schemas.microsoft.com/office/drawing/2014/main" id="{21698B30-46B2-19BD-EE96-251E9A50629A}"/>
              </a:ext>
            </a:extLst>
          </p:cNvPr>
          <p:cNvSpPr>
            <a:spLocks noGrp="1"/>
          </p:cNvSpPr>
          <p:nvPr>
            <p:ph idx="1"/>
          </p:nvPr>
        </p:nvSpPr>
        <p:spPr/>
        <p:txBody>
          <a:bodyPr/>
          <a:lstStyle/>
          <a:p>
            <a:pPr marL="514350" indent="-514350">
              <a:buFont typeface="+mj-lt"/>
              <a:buAutoNum type="arabicPeriod"/>
            </a:pPr>
            <a:r>
              <a:rPr lang="en-GB"/>
              <a:t>A</a:t>
            </a:r>
            <a:r>
              <a:rPr lang="en-GB" sz="2800"/>
              <a:t> customer who exceeds their capacity will </a:t>
            </a:r>
            <a:r>
              <a:rPr lang="en-GB" sz="2800" b="1"/>
              <a:t>not necessarily </a:t>
            </a:r>
            <a:r>
              <a:rPr lang="en-GB" sz="2800"/>
              <a:t>impose costs on higher voltage assets.</a:t>
            </a:r>
          </a:p>
          <a:p>
            <a:pPr marL="0" indent="0">
              <a:buNone/>
            </a:pPr>
            <a:endParaRPr lang="en-GB" sz="2800"/>
          </a:p>
          <a:p>
            <a:pPr marL="514350" indent="-514350">
              <a:buFont typeface="+mj-lt"/>
              <a:buAutoNum type="arabicPeriod" startAt="2"/>
            </a:pPr>
            <a:r>
              <a:rPr lang="en-GB"/>
              <a:t>Reducing unit rates make </a:t>
            </a:r>
            <a:r>
              <a:rPr lang="en-GB" sz="2800"/>
              <a:t>time-of-use signals weaker.</a:t>
            </a:r>
          </a:p>
          <a:p>
            <a:pPr marL="0" indent="0">
              <a:buNone/>
            </a:pPr>
            <a:endParaRPr lang="en-GB" sz="2800"/>
          </a:p>
          <a:p>
            <a:pPr marL="514350" indent="-514350">
              <a:buFont typeface="+mj-lt"/>
              <a:buAutoNum type="arabicPeriod" startAt="3"/>
            </a:pPr>
            <a:r>
              <a:rPr lang="en-GB" sz="2800"/>
              <a:t>Risk of revenue under-recovery if behavioural response is achieved.</a:t>
            </a:r>
          </a:p>
          <a:p>
            <a:pPr marL="514350" indent="-514350">
              <a:buFont typeface="+mj-lt"/>
              <a:buAutoNum type="arabicPeriod" startAt="3"/>
            </a:pPr>
            <a:endParaRPr lang="en-GB" sz="2800"/>
          </a:p>
          <a:p>
            <a:pPr marL="514350" indent="-514350">
              <a:buFont typeface="+mj-lt"/>
              <a:buAutoNum type="arabicPeriod" startAt="3"/>
            </a:pPr>
            <a:r>
              <a:rPr lang="en-GB" sz="2800"/>
              <a:t>CDCM considers ultra-long run cost of peak demand. How </a:t>
            </a:r>
            <a:r>
              <a:rPr lang="en-GB" sz="2800" b="1"/>
              <a:t>exactly</a:t>
            </a:r>
            <a:r>
              <a:rPr lang="en-GB" sz="2800"/>
              <a:t> does capacity exceedance increase network costs?</a:t>
            </a:r>
          </a:p>
          <a:p>
            <a:endParaRPr lang="en-GB"/>
          </a:p>
        </p:txBody>
      </p:sp>
    </p:spTree>
    <p:extLst>
      <p:ext uri="{BB962C8B-B14F-4D97-AF65-F5344CB8AC3E}">
        <p14:creationId xmlns:p14="http://schemas.microsoft.com/office/powerpoint/2010/main" val="3784471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EBCEC-178A-D7F3-2868-3F6282243ECB}"/>
              </a:ext>
            </a:extLst>
          </p:cNvPr>
          <p:cNvSpPr>
            <a:spLocks noGrp="1"/>
          </p:cNvSpPr>
          <p:nvPr>
            <p:ph type="title"/>
          </p:nvPr>
        </p:nvSpPr>
        <p:spPr/>
        <p:txBody>
          <a:bodyPr/>
          <a:lstStyle/>
          <a:p>
            <a:r>
              <a:rPr lang="en-GB"/>
              <a:t>Objectives</a:t>
            </a:r>
          </a:p>
        </p:txBody>
      </p:sp>
      <p:sp>
        <p:nvSpPr>
          <p:cNvPr id="3" name="Content Placeholder 2">
            <a:extLst>
              <a:ext uri="{FF2B5EF4-FFF2-40B4-BE49-F238E27FC236}">
                <a16:creationId xmlns:a16="http://schemas.microsoft.com/office/drawing/2014/main" id="{EC53FDED-0E8E-649B-CC66-A0946D179776}"/>
              </a:ext>
            </a:extLst>
          </p:cNvPr>
          <p:cNvSpPr>
            <a:spLocks noGrp="1"/>
          </p:cNvSpPr>
          <p:nvPr>
            <p:ph idx="1"/>
          </p:nvPr>
        </p:nvSpPr>
        <p:spPr>
          <a:xfrm>
            <a:off x="838200" y="1530221"/>
            <a:ext cx="10515600" cy="4674734"/>
          </a:xfrm>
        </p:spPr>
        <p:txBody>
          <a:bodyPr>
            <a:normAutofit fontScale="85000" lnSpcReduction="10000"/>
          </a:bodyPr>
          <a:lstStyle/>
          <a:p>
            <a:pPr marL="0" indent="0">
              <a:buNone/>
            </a:pPr>
            <a:r>
              <a:rPr lang="en-GB" sz="2400"/>
              <a:t>There were </a:t>
            </a:r>
            <a:r>
              <a:rPr lang="en-GB" sz="2400" b="1"/>
              <a:t>two</a:t>
            </a:r>
            <a:r>
              <a:rPr lang="en-GB" sz="2400"/>
              <a:t> objectives outlined in the attachments sent:</a:t>
            </a:r>
          </a:p>
          <a:p>
            <a:pPr marL="0" indent="0">
              <a:buNone/>
            </a:pPr>
            <a:endParaRPr lang="en-GB" sz="2400"/>
          </a:p>
          <a:p>
            <a:pPr marL="457200" indent="-457200">
              <a:buFont typeface="+mj-lt"/>
              <a:buAutoNum type="arabicPeriod"/>
            </a:pPr>
            <a:r>
              <a:rPr lang="en-GB" sz="2400"/>
              <a:t>“To amend excess capacity charges so that they are set in order to drive the </a:t>
            </a:r>
            <a:r>
              <a:rPr lang="en-GB" sz="2400" b="1"/>
              <a:t>correct</a:t>
            </a:r>
            <a:r>
              <a:rPr lang="en-GB" sz="2400"/>
              <a:t> customer behaviours” – Attachment 1 CP form</a:t>
            </a:r>
          </a:p>
          <a:p>
            <a:pPr lvl="1"/>
            <a:r>
              <a:rPr lang="en-GB" sz="2000"/>
              <a:t>Capacity charges and excess capacity charges are currently the same in the CDCM. This means that customers are not incentivised to upgrade their capacity or avoid exceeding their capacity.</a:t>
            </a:r>
          </a:p>
          <a:p>
            <a:pPr lvl="1"/>
            <a:r>
              <a:rPr lang="en-GB" sz="2000"/>
              <a:t>Exactly how “</a:t>
            </a:r>
            <a:r>
              <a:rPr lang="en-GB" sz="2000" i="1"/>
              <a:t>correct customer behaviours</a:t>
            </a:r>
            <a:r>
              <a:rPr lang="en-GB" sz="2000"/>
              <a:t>” is defined could be subjective.</a:t>
            </a:r>
          </a:p>
          <a:p>
            <a:endParaRPr lang="en-GB" sz="2400"/>
          </a:p>
          <a:p>
            <a:pPr marL="457200" indent="-457200">
              <a:buFont typeface="+mj-lt"/>
              <a:buAutoNum type="arabicPeriod" startAt="2"/>
            </a:pPr>
            <a:r>
              <a:rPr lang="en-GB" sz="2400"/>
              <a:t>“Ensure costs </a:t>
            </a:r>
            <a:r>
              <a:rPr lang="en-GB" sz="2400" b="1"/>
              <a:t>related</a:t>
            </a:r>
            <a:r>
              <a:rPr lang="en-GB" sz="2400"/>
              <a:t> to demand due to excess capacity are reflected in the Excess Capacity charge” – DCP 443 Modelling Specification</a:t>
            </a:r>
          </a:p>
          <a:p>
            <a:pPr lvl="1"/>
            <a:r>
              <a:rPr lang="en-GB" sz="2000"/>
              <a:t>Currently costs are reflected in both excess capacity (for local assets) and unit rates (for higher voltage assets).</a:t>
            </a:r>
          </a:p>
          <a:p>
            <a:pPr lvl="1"/>
            <a:r>
              <a:rPr lang="en-GB" sz="2000"/>
              <a:t>Whether costs are “</a:t>
            </a:r>
            <a:r>
              <a:rPr lang="en-GB" sz="2000" i="1"/>
              <a:t>related to demand due to excess capacity</a:t>
            </a:r>
            <a:r>
              <a:rPr lang="en-GB" sz="2000"/>
              <a:t>” is difficult to define.</a:t>
            </a:r>
          </a:p>
          <a:p>
            <a:endParaRPr lang="en-GB" sz="2400"/>
          </a:p>
          <a:p>
            <a:pPr marL="0" indent="0">
              <a:buNone/>
            </a:pPr>
            <a:r>
              <a:rPr lang="en-GB" sz="2400"/>
              <a:t>It is also important to note that these objectives </a:t>
            </a:r>
            <a:r>
              <a:rPr lang="en-GB" sz="2400" b="1"/>
              <a:t>may conflict </a:t>
            </a:r>
            <a:r>
              <a:rPr lang="en-GB" sz="2400"/>
              <a:t>with each other - a specific methodological change may achieve one but exacerbate the other.</a:t>
            </a:r>
            <a:endParaRPr lang="en-GB"/>
          </a:p>
        </p:txBody>
      </p:sp>
    </p:spTree>
    <p:extLst>
      <p:ext uri="{BB962C8B-B14F-4D97-AF65-F5344CB8AC3E}">
        <p14:creationId xmlns:p14="http://schemas.microsoft.com/office/powerpoint/2010/main" val="27469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35C86-5282-988D-5F39-3E207D2B246C}"/>
              </a:ext>
            </a:extLst>
          </p:cNvPr>
          <p:cNvSpPr>
            <a:spLocks noGrp="1"/>
          </p:cNvSpPr>
          <p:nvPr>
            <p:ph type="title"/>
          </p:nvPr>
        </p:nvSpPr>
        <p:spPr/>
        <p:txBody>
          <a:bodyPr/>
          <a:lstStyle/>
          <a:p>
            <a:r>
              <a:rPr lang="en-GB"/>
              <a:t>Proposed change: step 1</a:t>
            </a:r>
          </a:p>
        </p:txBody>
      </p:sp>
      <p:sp>
        <p:nvSpPr>
          <p:cNvPr id="3" name="Content Placeholder 2">
            <a:extLst>
              <a:ext uri="{FF2B5EF4-FFF2-40B4-BE49-F238E27FC236}">
                <a16:creationId xmlns:a16="http://schemas.microsoft.com/office/drawing/2014/main" id="{A8B0760A-FD1D-D9D1-13D6-FFF89F192192}"/>
              </a:ext>
            </a:extLst>
          </p:cNvPr>
          <p:cNvSpPr>
            <a:spLocks noGrp="1"/>
          </p:cNvSpPr>
          <p:nvPr>
            <p:ph idx="1"/>
          </p:nvPr>
        </p:nvSpPr>
        <p:spPr>
          <a:xfrm>
            <a:off x="633919" y="1556386"/>
            <a:ext cx="10515600" cy="5126516"/>
          </a:xfrm>
        </p:spPr>
        <p:txBody>
          <a:bodyPr>
            <a:normAutofit fontScale="92500" lnSpcReduction="20000"/>
          </a:bodyPr>
          <a:lstStyle/>
          <a:p>
            <a:pPr marL="514350" indent="-514350">
              <a:buFont typeface="+mj-lt"/>
              <a:buAutoNum type="arabicPeriod"/>
            </a:pPr>
            <a:r>
              <a:rPr lang="en-GB" sz="2200"/>
              <a:t>“Enhanced standing charge factors are introduced which calculate a new higher differential excess capacity charge.  The charge is higher than the normal capacity charge because the standing charge factors extend to higher voltage level assets. “</a:t>
            </a:r>
          </a:p>
          <a:p>
            <a:pPr marL="457200" lvl="1" indent="0">
              <a:buNone/>
            </a:pPr>
            <a:endParaRPr lang="en-GB" sz="1700"/>
          </a:p>
          <a:p>
            <a:pPr lvl="1"/>
            <a:r>
              <a:rPr lang="en-GB" sz="1700"/>
              <a:t>Arguably this helps to achieve the first objective because it increases the excess capacity charge relative to the capacity charge. This drives “</a:t>
            </a:r>
            <a:r>
              <a:rPr lang="en-GB" sz="1700" i="1"/>
              <a:t>correct” </a:t>
            </a:r>
            <a:r>
              <a:rPr lang="en-GB" sz="1700"/>
              <a:t>(first objective) customer behaviours since customers are penalised for exceeding their capacity. Customers who regularly exceed their capacity will therefore be incentivised to upgrade their capacity or change their behaviour.</a:t>
            </a:r>
          </a:p>
          <a:p>
            <a:pPr marL="457200" lvl="1" indent="0">
              <a:buNone/>
            </a:pPr>
            <a:endParaRPr lang="en-GB" sz="1700"/>
          </a:p>
          <a:p>
            <a:pPr lvl="1"/>
            <a:r>
              <a:rPr lang="en-GB" sz="1700"/>
              <a:t>However, a customer who exceeds their capacity will not necessarily impose costs on higher voltage assets. For example, a customer who exceeds their capacity could cause constraints locally on the network. However, if the timing of this exceedance does not coincide with peak demand higher up the network (due to diversity), then this may not actually increase costs.</a:t>
            </a:r>
          </a:p>
          <a:p>
            <a:pPr marL="457200" lvl="1" indent="0">
              <a:buNone/>
            </a:pPr>
            <a:endParaRPr lang="en-GB" sz="1700"/>
          </a:p>
          <a:p>
            <a:pPr lvl="1"/>
            <a:r>
              <a:rPr lang="en-GB" sz="1700"/>
              <a:t>As a result, this is </a:t>
            </a:r>
            <a:r>
              <a:rPr lang="en-GB" sz="1700" b="1"/>
              <a:t>not</a:t>
            </a:r>
            <a:r>
              <a:rPr lang="en-GB" sz="1700"/>
              <a:t> necessarily cost-reflective. The same penalty is applied to customers no matter when they exceed their capacity (and thus regardless of the impact on the higher voltage network). So, while this may achieve the first objective with respect to the local network voltage levels, it may not create any benefit for the higher voltage levels of the network.</a:t>
            </a:r>
          </a:p>
          <a:p>
            <a:pPr marL="457200" lvl="1" indent="0">
              <a:buNone/>
            </a:pPr>
            <a:endParaRPr lang="en-GB" sz="1700"/>
          </a:p>
          <a:p>
            <a:pPr lvl="1"/>
            <a:r>
              <a:rPr lang="en-GB" sz="1700"/>
              <a:t>It also doesn’t necessarily achieve the second objective for the same reason. A customer that exceeds their capacity will be charged extra in line with the proposed change. However, if this increase in demand does not coincide with increased peak demand on the higher voltage networks, then it is not associated with an additional cost at that part of the network.</a:t>
            </a:r>
          </a:p>
        </p:txBody>
      </p:sp>
    </p:spTree>
    <p:extLst>
      <p:ext uri="{BB962C8B-B14F-4D97-AF65-F5344CB8AC3E}">
        <p14:creationId xmlns:p14="http://schemas.microsoft.com/office/powerpoint/2010/main" val="1254258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E6872-655E-C67C-44E6-E335C6D41B92}"/>
              </a:ext>
            </a:extLst>
          </p:cNvPr>
          <p:cNvSpPr>
            <a:spLocks noGrp="1"/>
          </p:cNvSpPr>
          <p:nvPr>
            <p:ph type="title"/>
          </p:nvPr>
        </p:nvSpPr>
        <p:spPr/>
        <p:txBody>
          <a:bodyPr/>
          <a:lstStyle/>
          <a:p>
            <a:r>
              <a:rPr lang="en-GB"/>
              <a:t>Proposed change: step 2</a:t>
            </a:r>
          </a:p>
        </p:txBody>
      </p:sp>
      <p:sp>
        <p:nvSpPr>
          <p:cNvPr id="3" name="Content Placeholder 2">
            <a:extLst>
              <a:ext uri="{FF2B5EF4-FFF2-40B4-BE49-F238E27FC236}">
                <a16:creationId xmlns:a16="http://schemas.microsoft.com/office/drawing/2014/main" id="{B509C4E7-6BAF-987A-6EDE-90AFD42B9AD6}"/>
              </a:ext>
            </a:extLst>
          </p:cNvPr>
          <p:cNvSpPr>
            <a:spLocks noGrp="1"/>
          </p:cNvSpPr>
          <p:nvPr>
            <p:ph idx="1"/>
          </p:nvPr>
        </p:nvSpPr>
        <p:spPr>
          <a:xfrm>
            <a:off x="288235" y="1656183"/>
            <a:ext cx="5317435" cy="4775546"/>
          </a:xfrm>
        </p:spPr>
        <p:txBody>
          <a:bodyPr>
            <a:normAutofit fontScale="92500" lnSpcReduction="10000"/>
          </a:bodyPr>
          <a:lstStyle/>
          <a:p>
            <a:pPr marL="514350" indent="-514350">
              <a:buFont typeface="+mj-lt"/>
              <a:buAutoNum type="arabicPeriod" startAt="2"/>
            </a:pPr>
            <a:r>
              <a:rPr lang="en-GB" sz="2200"/>
              <a:t>“Unit rates are adjusted downwards to reduce price signals by an amount equal to the extra revenue expected to be collected due to the new differential element of the excess capacity charge. This ensures there is no overall impact on the level of costs reflected by forward looking charges in total. “</a:t>
            </a:r>
          </a:p>
          <a:p>
            <a:pPr lvl="1"/>
            <a:r>
              <a:rPr lang="en-GB" sz="1700"/>
              <a:t>Can this be justified as cost-reflective, based on how excess capacity affects higher voltage levels (previous slide)?</a:t>
            </a:r>
          </a:p>
          <a:p>
            <a:pPr lvl="1"/>
            <a:r>
              <a:rPr lang="en-GB" sz="1700"/>
              <a:t>Furthermore, would this encourage “incorrect” customer behaviour by making time-of-use signals weaker? Adjusting unit rates downwards means that price signals are </a:t>
            </a:r>
            <a:r>
              <a:rPr lang="en-GB" sz="1700" b="1"/>
              <a:t>less </a:t>
            </a:r>
            <a:r>
              <a:rPr lang="en-GB" sz="1700"/>
              <a:t>time-dependent. </a:t>
            </a:r>
          </a:p>
          <a:p>
            <a:pPr lvl="1"/>
            <a:r>
              <a:rPr lang="en-GB" sz="1700"/>
              <a:t>There is also a risk associated with this aspect of the proposed change. If an increase in excess capacity charge does encourage a behavioural response from customers and they avoid exceeding capacity, then the decrease in unit rates will mean that DNOs will </a:t>
            </a:r>
            <a:r>
              <a:rPr lang="en-GB" sz="1700" b="1"/>
              <a:t>under-recover</a:t>
            </a:r>
            <a:r>
              <a:rPr lang="en-GB" sz="1700"/>
              <a:t> revenue.</a:t>
            </a:r>
          </a:p>
          <a:p>
            <a:pPr lvl="1"/>
            <a:endParaRPr lang="en-GB" sz="1800"/>
          </a:p>
        </p:txBody>
      </p:sp>
      <p:pic>
        <p:nvPicPr>
          <p:cNvPr id="5" name="Picture 4">
            <a:extLst>
              <a:ext uri="{FF2B5EF4-FFF2-40B4-BE49-F238E27FC236}">
                <a16:creationId xmlns:a16="http://schemas.microsoft.com/office/drawing/2014/main" id="{DCED662C-A20E-D329-2915-879B0132CA40}"/>
              </a:ext>
            </a:extLst>
          </p:cNvPr>
          <p:cNvPicPr>
            <a:picLocks noChangeAspect="1"/>
          </p:cNvPicPr>
          <p:nvPr/>
        </p:nvPicPr>
        <p:blipFill>
          <a:blip r:embed="rId2"/>
          <a:stretch>
            <a:fillRect/>
          </a:stretch>
        </p:blipFill>
        <p:spPr>
          <a:xfrm>
            <a:off x="5729593" y="2464571"/>
            <a:ext cx="6303524" cy="2701510"/>
          </a:xfrm>
          <a:prstGeom prst="rect">
            <a:avLst/>
          </a:prstGeom>
        </p:spPr>
      </p:pic>
    </p:spTree>
    <p:extLst>
      <p:ext uri="{BB962C8B-B14F-4D97-AF65-F5344CB8AC3E}">
        <p14:creationId xmlns:p14="http://schemas.microsoft.com/office/powerpoint/2010/main" val="1312894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AD7A8-9604-90E8-5352-E246B292510A}"/>
              </a:ext>
            </a:extLst>
          </p:cNvPr>
          <p:cNvSpPr>
            <a:spLocks noGrp="1"/>
          </p:cNvSpPr>
          <p:nvPr>
            <p:ph type="title"/>
          </p:nvPr>
        </p:nvSpPr>
        <p:spPr/>
        <p:txBody>
          <a:bodyPr/>
          <a:lstStyle/>
          <a:p>
            <a:r>
              <a:rPr lang="en-GB"/>
              <a:t>CDCM long-term cost-reflectivity</a:t>
            </a:r>
          </a:p>
        </p:txBody>
      </p:sp>
      <p:sp>
        <p:nvSpPr>
          <p:cNvPr id="3" name="Content Placeholder 2">
            <a:extLst>
              <a:ext uri="{FF2B5EF4-FFF2-40B4-BE49-F238E27FC236}">
                <a16:creationId xmlns:a16="http://schemas.microsoft.com/office/drawing/2014/main" id="{AF6B5E9E-2831-01A6-55B6-CA3B0FA62B14}"/>
              </a:ext>
            </a:extLst>
          </p:cNvPr>
          <p:cNvSpPr>
            <a:spLocks noGrp="1"/>
          </p:cNvSpPr>
          <p:nvPr>
            <p:ph idx="1"/>
          </p:nvPr>
        </p:nvSpPr>
        <p:spPr>
          <a:xfrm>
            <a:off x="77822" y="1656183"/>
            <a:ext cx="5934448" cy="4958626"/>
          </a:xfrm>
        </p:spPr>
        <p:txBody>
          <a:bodyPr>
            <a:normAutofit fontScale="92500" lnSpcReduction="10000"/>
          </a:bodyPr>
          <a:lstStyle/>
          <a:p>
            <a:r>
              <a:rPr lang="en-GB" sz="2400"/>
              <a:t>The CDCM considers the ultra-long run (or average) cost associated with peak demand, so there is arguably no meaningful distinction between capacity and exceeded capacity. Since, in the ultra-long run, the DNO is assumed to increase the size of the network to accommodate the excess.</a:t>
            </a:r>
          </a:p>
          <a:p>
            <a:r>
              <a:rPr lang="en-GB" sz="2400"/>
              <a:t>The working group should consider how exactly customer exceedance of capacity agreements increases network costs, and how this can be reflected within the CDCM’s approach. For example, exceedance of capacity might cause reinforcement requirements to be accelerated or even lead to security or safety issues. The CDCM does not currently provide a means for estimating the cost impacts of these outcomes. </a:t>
            </a:r>
          </a:p>
          <a:p>
            <a:endParaRPr lang="en-GB" sz="2400"/>
          </a:p>
        </p:txBody>
      </p:sp>
      <p:pic>
        <p:nvPicPr>
          <p:cNvPr id="5" name="Picture 4">
            <a:extLst>
              <a:ext uri="{FF2B5EF4-FFF2-40B4-BE49-F238E27FC236}">
                <a16:creationId xmlns:a16="http://schemas.microsoft.com/office/drawing/2014/main" id="{A91D6E4E-9662-9594-0FD1-428CEFC4C7FB}"/>
              </a:ext>
            </a:extLst>
          </p:cNvPr>
          <p:cNvPicPr>
            <a:picLocks noChangeAspect="1"/>
          </p:cNvPicPr>
          <p:nvPr/>
        </p:nvPicPr>
        <p:blipFill>
          <a:blip r:embed="rId2"/>
          <a:stretch>
            <a:fillRect/>
          </a:stretch>
        </p:blipFill>
        <p:spPr>
          <a:xfrm>
            <a:off x="6179732" y="1841328"/>
            <a:ext cx="6012268" cy="3470168"/>
          </a:xfrm>
          <a:prstGeom prst="rect">
            <a:avLst/>
          </a:prstGeom>
        </p:spPr>
      </p:pic>
    </p:spTree>
    <p:extLst>
      <p:ext uri="{BB962C8B-B14F-4D97-AF65-F5344CB8AC3E}">
        <p14:creationId xmlns:p14="http://schemas.microsoft.com/office/powerpoint/2010/main" val="2676915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2428E-7627-C83B-2FE6-943C31EA99C1}"/>
              </a:ext>
            </a:extLst>
          </p:cNvPr>
          <p:cNvSpPr>
            <a:spLocks noGrp="1"/>
          </p:cNvSpPr>
          <p:nvPr>
            <p:ph type="title"/>
          </p:nvPr>
        </p:nvSpPr>
        <p:spPr/>
        <p:txBody>
          <a:bodyPr/>
          <a:lstStyle/>
          <a:p>
            <a:r>
              <a:rPr lang="en-GB"/>
              <a:t>Questions asked by the Working Group</a:t>
            </a:r>
          </a:p>
        </p:txBody>
      </p:sp>
      <p:sp>
        <p:nvSpPr>
          <p:cNvPr id="3" name="Content Placeholder 2">
            <a:extLst>
              <a:ext uri="{FF2B5EF4-FFF2-40B4-BE49-F238E27FC236}">
                <a16:creationId xmlns:a16="http://schemas.microsoft.com/office/drawing/2014/main" id="{84DFD2DC-37DA-6C6B-3A60-56D8CDD3E44B}"/>
              </a:ext>
            </a:extLst>
          </p:cNvPr>
          <p:cNvSpPr>
            <a:spLocks noGrp="1"/>
          </p:cNvSpPr>
          <p:nvPr>
            <p:ph idx="1"/>
          </p:nvPr>
        </p:nvSpPr>
        <p:spPr/>
        <p:txBody>
          <a:bodyPr>
            <a:normAutofit/>
          </a:bodyPr>
          <a:lstStyle/>
          <a:p>
            <a:pPr marL="0" indent="0">
              <a:buNone/>
            </a:pPr>
            <a:r>
              <a:rPr lang="en-GB" sz="2000" i="1"/>
              <a:t>“Is there a more cost reflective way of reducing the unit rates to reflect the cost move to excess capacity charges? i.e. Could there be an approach which truly reflects the costs moved to excess capacity that is more granular than the use of three single scaling factors for each of LV, LVS and HV?”</a:t>
            </a:r>
          </a:p>
          <a:p>
            <a:r>
              <a:rPr lang="en-GB" sz="2000"/>
              <a:t>The proposed increase in excess capacity charge is not based on an assessment of cost associated with capacity exceedance. So, can it be argued to be cost-reflective?</a:t>
            </a:r>
          </a:p>
          <a:p>
            <a:r>
              <a:rPr lang="en-GB" sz="2000"/>
              <a:t>The reduction in unit rates is purely done to balance the revenue recovered from this increase in the excess capacity charge. So, it is arguable that any reduction in the unit rates for this reason isn’t cost-reflective.</a:t>
            </a:r>
          </a:p>
          <a:p>
            <a:r>
              <a:rPr lang="en-GB" sz="2000"/>
              <a:t>This suggests that another solution may be necessary. The solution should try to consider the actual cost to the network of exceeded capacity.</a:t>
            </a:r>
          </a:p>
          <a:p>
            <a:endParaRPr lang="en-GB" sz="2000"/>
          </a:p>
        </p:txBody>
      </p:sp>
    </p:spTree>
    <p:extLst>
      <p:ext uri="{BB962C8B-B14F-4D97-AF65-F5344CB8AC3E}">
        <p14:creationId xmlns:p14="http://schemas.microsoft.com/office/powerpoint/2010/main" val="647639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34DD8-2C0C-6084-5A43-ADDB5E8F3A85}"/>
              </a:ext>
            </a:extLst>
          </p:cNvPr>
          <p:cNvSpPr>
            <a:spLocks noGrp="1"/>
          </p:cNvSpPr>
          <p:nvPr>
            <p:ph type="title"/>
          </p:nvPr>
        </p:nvSpPr>
        <p:spPr/>
        <p:txBody>
          <a:bodyPr/>
          <a:lstStyle/>
          <a:p>
            <a:r>
              <a:rPr lang="en-GB"/>
              <a:t>Disclaimer</a:t>
            </a:r>
          </a:p>
        </p:txBody>
      </p:sp>
      <p:sp>
        <p:nvSpPr>
          <p:cNvPr id="3" name="Content Placeholder 2">
            <a:extLst>
              <a:ext uri="{FF2B5EF4-FFF2-40B4-BE49-F238E27FC236}">
                <a16:creationId xmlns:a16="http://schemas.microsoft.com/office/drawing/2014/main" id="{0420DCDF-440F-31D4-56BC-B8117DB05393}"/>
              </a:ext>
            </a:extLst>
          </p:cNvPr>
          <p:cNvSpPr>
            <a:spLocks noGrp="1"/>
          </p:cNvSpPr>
          <p:nvPr>
            <p:ph idx="1"/>
          </p:nvPr>
        </p:nvSpPr>
        <p:spPr/>
        <p:txBody>
          <a:bodyPr>
            <a:normAutofit fontScale="62500" lnSpcReduction="20000"/>
          </a:bodyPr>
          <a:lstStyle/>
          <a:p>
            <a:pPr marL="0" indent="0">
              <a:buNone/>
            </a:pPr>
            <a:r>
              <a:rPr lang="en-GB"/>
              <a:t>This document is issued for the sole use of the Customer as detailed on the front page of this document to whom the document is addressed and who entered into a written agreement with TNEI. All other use of this document is strictly prohibited, and no other person or entity is permitted to use this report unless it has otherwise been agreed in writing by TNEI. This document must be read in its entirety and statements made within may be based on assumptions or the best information available at the time of producing the document and these may be subject to material change with either actual amounts differing substantially from those used in this document or other assumptions changing significantly. TNEI hereby expressly disclaims any and all liability for the consequences of any such changes. TNEI also accept no liability or responsibility for the consequences of this document being relied upon or being used for anything other than the specific purpose for which it is intended, or containing any error or omission which is due to an error or omission in data used in the document that has been provided by a third party. This document is protected by copyright and may only be reproduced and circulated in accordance with the Document Classification and associated conditions stipulated or referred to in this document and/or in TNEI’s written agreement with the Customer. No part of this document may be disclosed in any public offering memorandum, prospectus or stock exchange listing, circular or announcement without the express and prior written consent of TNEI. A Document Classification permitting the Customer to redistribute this document shall not thereby imply that TNEI has any liability to any recipient other than the Customer. Any information provided by third parties that is included in this report has not been independently verified by TNEI and as such TNEI accept no responsibility for its accuracy and completeness. The Customer should take appropriate steps to verify this information before placing any reliance on it.</a:t>
            </a:r>
          </a:p>
        </p:txBody>
      </p:sp>
    </p:spTree>
    <p:extLst>
      <p:ext uri="{BB962C8B-B14F-4D97-AF65-F5344CB8AC3E}">
        <p14:creationId xmlns:p14="http://schemas.microsoft.com/office/powerpoint/2010/main" val="266501292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NEI Powerpoint template wide screen" id="{F26FA69F-0E0C-4EB1-8F51-E33B6A0E1A05}" vid="{1FEB3FEB-DFBD-45CB-AD0D-A2C047BAB87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6C9A2C08967743AB59F9D0630E2DDA" ma:contentTypeVersion="6" ma:contentTypeDescription="Create a new document." ma:contentTypeScope="" ma:versionID="33e0e94c5aabe5eb57177175df4a4b36">
  <xsd:schema xmlns:xsd="http://www.w3.org/2001/XMLSchema" xmlns:xs="http://www.w3.org/2001/XMLSchema" xmlns:p="http://schemas.microsoft.com/office/2006/metadata/properties" xmlns:ns2="6d828486-a2a4-4180-8af4-f9e1ab4b2c40" xmlns:ns3="f062102e-dfdb-42ff-91f1-6ee4d37c9ed9" targetNamespace="http://schemas.microsoft.com/office/2006/metadata/properties" ma:root="true" ma:fieldsID="3e4e691f14ec0112b6bd9b8b8f7efeea" ns2:_="" ns3:_="">
    <xsd:import namespace="6d828486-a2a4-4180-8af4-f9e1ab4b2c40"/>
    <xsd:import namespace="f062102e-dfdb-42ff-91f1-6ee4d37c9ed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828486-a2a4-4180-8af4-f9e1ab4b2c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62102e-dfdb-42ff-91f1-6ee4d37c9ed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9D0C5A-5E1A-4B6F-B3EE-7C815D26AA01}">
  <ds:schemaRefs>
    <ds:schemaRef ds:uri="6d828486-a2a4-4180-8af4-f9e1ab4b2c40"/>
    <ds:schemaRef ds:uri="f062102e-dfdb-42ff-91f1-6ee4d37c9e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0814371-42DF-458F-8FAE-C7FCF2446A11}">
  <ds:schemaRefs>
    <ds:schemaRef ds:uri="6d828486-a2a4-4180-8af4-f9e1ab4b2c40"/>
    <ds:schemaRef ds:uri="f062102e-dfdb-42ff-91f1-6ee4d37c9ed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78680DA-1F3A-4B1C-BBD9-ED9C40F37C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TNEI powerpoint template wide screen</Template>
  <TotalTime>0</TotalTime>
  <Words>1330</Words>
  <Application>Microsoft Office PowerPoint</Application>
  <PresentationFormat>Widescreen</PresentationFormat>
  <Paragraphs>47</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1_Office Theme</vt:lpstr>
      <vt:lpstr>Working Group Slides for DCP443 (Request H03-5)</vt:lpstr>
      <vt:lpstr>Summary</vt:lpstr>
      <vt:lpstr>Objectives</vt:lpstr>
      <vt:lpstr>Proposed change: step 1</vt:lpstr>
      <vt:lpstr>Proposed change: step 2</vt:lpstr>
      <vt:lpstr>CDCM long-term cost-reflectivity</vt:lpstr>
      <vt:lpstr>Questions asked by the Working Group</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Gibson</dc:creator>
  <cp:lastModifiedBy>Andy Green</cp:lastModifiedBy>
  <cp:revision>2</cp:revision>
  <cp:lastPrinted>2022-03-17T09:48:40Z</cp:lastPrinted>
  <dcterms:created xsi:type="dcterms:W3CDTF">2021-10-13T08:38:46Z</dcterms:created>
  <dcterms:modified xsi:type="dcterms:W3CDTF">2025-10-01T12:38:21Z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0x010100F96C9A2C08967743AB59F9D0630E2DDA</vt:lpwstr>
  </property>
</Properties>
</file>